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67" r:id="rId3"/>
    <p:sldId id="257" r:id="rId4"/>
    <p:sldId id="268" r:id="rId5"/>
    <p:sldId id="270" r:id="rId6"/>
    <p:sldId id="269" r:id="rId7"/>
    <p:sldId id="258" r:id="rId8"/>
    <p:sldId id="272" r:id="rId9"/>
    <p:sldId id="273" r:id="rId10"/>
    <p:sldId id="274" r:id="rId11"/>
    <p:sldId id="276" r:id="rId12"/>
    <p:sldId id="271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A22E"/>
    <a:srgbClr val="404040"/>
    <a:srgbClr val="00A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4660"/>
  </p:normalViewPr>
  <p:slideViewPr>
    <p:cSldViewPr snapToGrid="0">
      <p:cViewPr>
        <p:scale>
          <a:sx n="96" d="100"/>
          <a:sy n="96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9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77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1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2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7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5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7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9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tusgicheru/winforms-sample-dotnet-sdk-cshar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3BB9-7EFF-4BF0-9A2E-75F79DEF1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658516" cy="3255264"/>
          </a:xfrm>
        </p:spPr>
        <p:txBody>
          <a:bodyPr/>
          <a:lstStyle/>
          <a:p>
            <a:r>
              <a:rPr lang="en-US" dirty="0"/>
              <a:t>Microsoft Graph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096D0-3998-4EFC-BFF5-9539040AC0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 rot="16200000">
            <a:off x="8087966" y="2066964"/>
            <a:ext cx="5234610" cy="25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ED296C-1705-4433-B635-F9FAA2B0BBAB}"/>
              </a:ext>
            </a:extLst>
          </p:cNvPr>
          <p:cNvSpPr txBox="1"/>
          <p:nvPr/>
        </p:nvSpPr>
        <p:spPr>
          <a:xfrm>
            <a:off x="1580322" y="2305615"/>
            <a:ext cx="9031356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b="1" dirty="0">
              <a:solidFill>
                <a:srgbClr val="73A22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73A22E"/>
                </a:solidFill>
              </a:rPr>
              <a:t>User</a:t>
            </a:r>
            <a:r>
              <a:rPr lang="en-US" sz="2800" dirty="0">
                <a:solidFill>
                  <a:schemeClr val="bg1"/>
                </a:solidFill>
              </a:rPr>
              <a:t> user  = </a:t>
            </a:r>
            <a:r>
              <a:rPr lang="en-US" sz="2800" dirty="0">
                <a:solidFill>
                  <a:srgbClr val="00B0F0"/>
                </a:solidFill>
              </a:rPr>
              <a:t>await</a:t>
            </a:r>
            <a:r>
              <a:rPr lang="en-US" sz="2800" dirty="0">
                <a:solidFill>
                  <a:schemeClr val="bg1"/>
                </a:solidFill>
              </a:rPr>
              <a:t> graphClient.Me.</a:t>
            </a:r>
            <a:r>
              <a:rPr lang="en-US" sz="2800" dirty="0">
                <a:solidFill>
                  <a:srgbClr val="FFC000"/>
                </a:solidFill>
              </a:rPr>
              <a:t>Request</a:t>
            </a:r>
            <a:r>
              <a:rPr lang="en-US" sz="2800" dirty="0">
                <a:solidFill>
                  <a:schemeClr val="bg1"/>
                </a:solidFill>
              </a:rPr>
              <a:t>().</a:t>
            </a:r>
            <a:r>
              <a:rPr lang="en-US" sz="2800" dirty="0">
                <a:solidFill>
                  <a:srgbClr val="FFC000"/>
                </a:solidFill>
              </a:rPr>
              <a:t>GetAsync</a:t>
            </a:r>
            <a:r>
              <a:rPr lang="en-US" sz="2800" dirty="0">
                <a:solidFill>
                  <a:schemeClr val="bg1"/>
                </a:solidFill>
              </a:rPr>
              <a:t>();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2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ED296C-1705-4433-B635-F9FAA2B0BBAB}"/>
              </a:ext>
            </a:extLst>
          </p:cNvPr>
          <p:cNvSpPr txBox="1"/>
          <p:nvPr/>
        </p:nvSpPr>
        <p:spPr>
          <a:xfrm>
            <a:off x="500269" y="1687913"/>
            <a:ext cx="11191462" cy="386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endParaRPr lang="en-US" sz="2700" b="1" dirty="0">
              <a:solidFill>
                <a:srgbClr val="73A22E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b="1" dirty="0">
                <a:solidFill>
                  <a:srgbClr val="73A22E"/>
                </a:solidFill>
              </a:rPr>
              <a:t>IUserMessagesCollectionPage</a:t>
            </a:r>
            <a:r>
              <a:rPr lang="en-US" sz="2700" dirty="0">
                <a:solidFill>
                  <a:schemeClr val="bg1"/>
                </a:solidFill>
              </a:rPr>
              <a:t> messages  = </a:t>
            </a:r>
            <a:r>
              <a:rPr lang="en-US" sz="2700" dirty="0">
                <a:solidFill>
                  <a:srgbClr val="00B0F0"/>
                </a:solidFill>
              </a:rPr>
              <a:t>await</a:t>
            </a:r>
            <a:r>
              <a:rPr lang="en-US" sz="2700" dirty="0">
                <a:solidFill>
                  <a:schemeClr val="bg1"/>
                </a:solidFill>
              </a:rPr>
              <a:t> graphClient.Me.</a:t>
            </a:r>
            <a:r>
              <a:rPr lang="en-US" sz="2700" dirty="0">
                <a:solidFill>
                  <a:srgbClr val="FFC000"/>
                </a:solidFill>
              </a:rPr>
              <a:t>Messages</a:t>
            </a:r>
          </a:p>
          <a:p>
            <a:pPr lvl="1">
              <a:lnSpc>
                <a:spcPct val="150000"/>
              </a:lnSpc>
            </a:pP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en-US" sz="2700" dirty="0">
                <a:solidFill>
                  <a:srgbClr val="FFC000"/>
                </a:solidFill>
              </a:rPr>
              <a:t>Request</a:t>
            </a:r>
            <a:r>
              <a:rPr lang="en-US" sz="2700" dirty="0">
                <a:solidFill>
                  <a:schemeClr val="bg1"/>
                </a:solidFill>
              </a:rPr>
              <a:t>()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en-US" sz="2700" dirty="0">
                <a:solidFill>
                  <a:srgbClr val="FFC000"/>
                </a:solidFill>
              </a:rPr>
              <a:t>Select</a:t>
            </a:r>
            <a:r>
              <a:rPr lang="en-US" sz="2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</a:t>
            </a:r>
            <a:r>
              <a:rPr lang="en-US" sz="24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From, Subject, IsRead, IsDraft, HasAttachments, CreatedDateTime</a:t>
            </a:r>
            <a:r>
              <a:rPr lang="en-US" sz="2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2700" dirty="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700" dirty="0">
                <a:solidFill>
                  <a:schemeClr val="bg1"/>
                </a:solidFill>
              </a:rPr>
              <a:t>.</a:t>
            </a:r>
            <a:r>
              <a:rPr lang="en-US" sz="2700" dirty="0">
                <a:solidFill>
                  <a:srgbClr val="FFC000"/>
                </a:solidFill>
              </a:rPr>
              <a:t>GetAsync</a:t>
            </a:r>
            <a:r>
              <a:rPr lang="en-US" sz="2700" dirty="0">
                <a:solidFill>
                  <a:schemeClr val="bg1"/>
                </a:solidFill>
              </a:rPr>
              <a:t>();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3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DCFE04-E975-4DF0-AEB0-2A2EC76D9C9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298575"/>
            <a:ext cx="6067425" cy="3254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09B05F-8935-42EE-8C59-BD3E9A1724F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670425"/>
            <a:ext cx="6037263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Automated Tests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44AF2-4AC7-44F4-8EBE-1DFE335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35" y="2000250"/>
            <a:ext cx="2857500" cy="2857500"/>
          </a:xfrm>
          <a:prstGeom prst="rect">
            <a:avLst/>
          </a:prstGeom>
        </p:spPr>
      </p:pic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E7637AB-D8E9-4FF2-9EED-EAD2E4D1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76" y="200025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EC52C-A405-40F0-B678-7175C04D645B}"/>
              </a:ext>
            </a:extLst>
          </p:cNvPr>
          <p:cNvSpPr txBox="1"/>
          <p:nvPr/>
        </p:nvSpPr>
        <p:spPr>
          <a:xfrm>
            <a:off x="5737568" y="2921168"/>
            <a:ext cx="716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56815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DCFE04-E975-4DF0-AEB0-2A2EC76D9C9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298575"/>
            <a:ext cx="6067425" cy="3254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EC52C-A405-40F0-B678-7175C04D645B}"/>
              </a:ext>
            </a:extLst>
          </p:cNvPr>
          <p:cNvSpPr txBox="1"/>
          <p:nvPr/>
        </p:nvSpPr>
        <p:spPr>
          <a:xfrm>
            <a:off x="4538093" y="998925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50000"/>
                  </a:schemeClr>
                </a:solidFill>
              </a:rPr>
              <a:t>The 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5F738-1D94-4380-8179-C099BB9B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13" y="2270125"/>
            <a:ext cx="2857500" cy="28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B4142-E036-4101-93CA-BB2A7C07A260}"/>
              </a:ext>
            </a:extLst>
          </p:cNvPr>
          <p:cNvSpPr txBox="1"/>
          <p:nvPr/>
        </p:nvSpPr>
        <p:spPr>
          <a:xfrm>
            <a:off x="2170459" y="5248691"/>
            <a:ext cx="7468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https://github.com/titusgicheru/winforms-sample-dotnet-sdk-csharp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0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23A3D8-C1D4-4A15-B243-B47E9AAE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65" y="1472059"/>
            <a:ext cx="2521528" cy="252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DA827-18B3-4DD3-AE9F-F9BD2810FB9E}"/>
              </a:ext>
            </a:extLst>
          </p:cNvPr>
          <p:cNvSpPr txBox="1"/>
          <p:nvPr/>
        </p:nvSpPr>
        <p:spPr>
          <a:xfrm>
            <a:off x="1231338" y="4070103"/>
            <a:ext cx="26929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Titus Gicheru</a:t>
            </a:r>
            <a:br>
              <a:rPr lang="en-US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Software Engineer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F9D0DC4-FEDB-4C26-BDD9-13279145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77" y="5070045"/>
            <a:ext cx="1967346" cy="4602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148D1A-5125-41A8-BD70-46AA8440E8B5}"/>
              </a:ext>
            </a:extLst>
          </p:cNvPr>
          <p:cNvCxnSpPr/>
          <p:nvPr/>
        </p:nvCxnSpPr>
        <p:spPr>
          <a:xfrm>
            <a:off x="5382491" y="865909"/>
            <a:ext cx="0" cy="50846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ird sitting on grass&#10;&#10;Description automatically generated">
            <a:extLst>
              <a:ext uri="{FF2B5EF4-FFF2-40B4-BE49-F238E27FC236}">
                <a16:creationId xmlns:a16="http://schemas.microsoft.com/office/drawing/2014/main" id="{5B66C493-1B40-4081-B91C-9861BEF7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07" y="1429400"/>
            <a:ext cx="5934404" cy="3957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781CDC-FD48-41C1-8B1A-3B370D80F882}"/>
              </a:ext>
            </a:extLst>
          </p:cNvPr>
          <p:cNvSpPr txBox="1"/>
          <p:nvPr/>
        </p:nvSpPr>
        <p:spPr>
          <a:xfrm>
            <a:off x="9805985" y="5588957"/>
            <a:ext cx="210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@titusgicheru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9A94102-E4EB-4DEB-A6EE-27142D125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853" y="5530327"/>
            <a:ext cx="771897" cy="5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CA82-8645-43B6-AF06-6CBA4B9D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04C17-DD05-4AC3-A6C6-F23AE03EEC7E}"/>
              </a:ext>
            </a:extLst>
          </p:cNvPr>
          <p:cNvSpPr txBox="1"/>
          <p:nvPr/>
        </p:nvSpPr>
        <p:spPr>
          <a:xfrm>
            <a:off x="3869952" y="2087525"/>
            <a:ext cx="556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Using Microsoft Graph SDKs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34D93-B3D3-4C9C-9309-FF55EE2885EA}"/>
              </a:ext>
            </a:extLst>
          </p:cNvPr>
          <p:cNvSpPr txBox="1"/>
          <p:nvPr/>
        </p:nvSpPr>
        <p:spPr>
          <a:xfrm>
            <a:off x="4257672" y="2884162"/>
            <a:ext cx="595312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Authentication using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MSAL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Consume Graph using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.NET SDK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Showcase a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9314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CA82-8645-43B6-AF06-6CBA4B9D4E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025AF4-6AB6-4F5F-920B-5A819C25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412" y="1612756"/>
            <a:ext cx="1472634" cy="147263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8BFBA5-0E94-4818-A2FF-84111FA65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8459" y="1621632"/>
            <a:ext cx="858882" cy="1597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3C663-53C1-4EAF-8AD9-EFACB9F7A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607" y="3990109"/>
            <a:ext cx="1207298" cy="1207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B2CAC-0B23-437F-B97C-91E5A59FD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4398" y="4068153"/>
            <a:ext cx="2034911" cy="1285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496439-9EEA-4085-89D3-B1521BCFC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719" y="403946"/>
            <a:ext cx="6559123" cy="63869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A69BD2-F839-495E-909D-18204C2C49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9803" y="2043917"/>
            <a:ext cx="4936580" cy="20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4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CA82-8645-43B6-AF06-6CBA4B9D4E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dirty="0"/>
              <a:t>.NET Stack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6EF99-ECB5-4C65-8DAA-A451679F4549}"/>
              </a:ext>
            </a:extLst>
          </p:cNvPr>
          <p:cNvSpPr/>
          <p:nvPr/>
        </p:nvSpPr>
        <p:spPr>
          <a:xfrm>
            <a:off x="3168312" y="1901606"/>
            <a:ext cx="2319594" cy="1037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ASP.NET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014A40-40D7-4CED-9F9D-4DA551CC1564}"/>
              </a:ext>
            </a:extLst>
          </p:cNvPr>
          <p:cNvSpPr/>
          <p:nvPr/>
        </p:nvSpPr>
        <p:spPr>
          <a:xfrm>
            <a:off x="3168313" y="3116176"/>
            <a:ext cx="2319594" cy="2251635"/>
          </a:xfrm>
          <a:prstGeom prst="rect">
            <a:avLst/>
          </a:prstGeom>
          <a:solidFill>
            <a:srgbClr val="73A22E"/>
          </a:solidFill>
          <a:ln>
            <a:solidFill>
              <a:srgbClr val="73A2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WinForms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0A39B-F230-48C9-BF41-4BAADBD7463B}"/>
              </a:ext>
            </a:extLst>
          </p:cNvPr>
          <p:cNvSpPr/>
          <p:nvPr/>
        </p:nvSpPr>
        <p:spPr>
          <a:xfrm>
            <a:off x="5655203" y="1901606"/>
            <a:ext cx="2319594" cy="1037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Console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DC8F6-1604-4D1B-95DA-2C9B7059D3EA}"/>
              </a:ext>
            </a:extLst>
          </p:cNvPr>
          <p:cNvSpPr/>
          <p:nvPr/>
        </p:nvSpPr>
        <p:spPr>
          <a:xfrm>
            <a:off x="8142094" y="1901606"/>
            <a:ext cx="2319594" cy="1037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WPF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AD792-6A1A-4F91-A540-5DD022512823}"/>
              </a:ext>
            </a:extLst>
          </p:cNvPr>
          <p:cNvSpPr/>
          <p:nvPr/>
        </p:nvSpPr>
        <p:spPr>
          <a:xfrm>
            <a:off x="5655203" y="3116177"/>
            <a:ext cx="2319594" cy="1037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UWP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EA781-2D87-4413-B2D2-AB6D3903A414}"/>
              </a:ext>
            </a:extLst>
          </p:cNvPr>
          <p:cNvSpPr/>
          <p:nvPr/>
        </p:nvSpPr>
        <p:spPr>
          <a:xfrm>
            <a:off x="5655203" y="4330748"/>
            <a:ext cx="2319594" cy="1037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Xamarin</a:t>
            </a:r>
          </a:p>
        </p:txBody>
      </p:sp>
    </p:spTree>
    <p:extLst>
      <p:ext uri="{BB962C8B-B14F-4D97-AF65-F5344CB8AC3E}">
        <p14:creationId xmlns:p14="http://schemas.microsoft.com/office/powerpoint/2010/main" val="256373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CA82-8645-43B6-AF06-6CBA4B9D4E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D7A603-EA56-4264-AB6D-33C266C15973}"/>
              </a:ext>
            </a:extLst>
          </p:cNvPr>
          <p:cNvSpPr/>
          <p:nvPr/>
        </p:nvSpPr>
        <p:spPr>
          <a:xfrm>
            <a:off x="3262342" y="2007368"/>
            <a:ext cx="5667315" cy="1037064"/>
          </a:xfrm>
          <a:prstGeom prst="rect">
            <a:avLst/>
          </a:prstGeom>
          <a:solidFill>
            <a:srgbClr val="73A22E"/>
          </a:solidFill>
          <a:ln>
            <a:solidFill>
              <a:srgbClr val="73A2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Microsoft.Client.Identity (MSAL)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6EF99-ECB5-4C65-8DAA-A451679F4549}"/>
              </a:ext>
            </a:extLst>
          </p:cNvPr>
          <p:cNvSpPr/>
          <p:nvPr/>
        </p:nvSpPr>
        <p:spPr>
          <a:xfrm>
            <a:off x="3262342" y="3429000"/>
            <a:ext cx="5667314" cy="1037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Microsoft.Graph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014A40-40D7-4CED-9F9D-4DA551CC1564}"/>
              </a:ext>
            </a:extLst>
          </p:cNvPr>
          <p:cNvSpPr/>
          <p:nvPr/>
        </p:nvSpPr>
        <p:spPr>
          <a:xfrm>
            <a:off x="3262342" y="4829724"/>
            <a:ext cx="5667314" cy="1037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Microsoft.Graph.Auth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00E23-3B80-48A2-8D6F-1F6D56647D27}"/>
              </a:ext>
            </a:extLst>
          </p:cNvPr>
          <p:cNvSpPr txBox="1"/>
          <p:nvPr/>
        </p:nvSpPr>
        <p:spPr>
          <a:xfrm>
            <a:off x="808097" y="894226"/>
            <a:ext cx="634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Install the Microsoft Graph SDKs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8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509B05F-8935-42EE-8C59-BD3E9A1724F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670425"/>
            <a:ext cx="6037263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Automated Tests </a:t>
            </a:r>
          </a:p>
        </p:txBody>
      </p:sp>
      <p:pic>
        <p:nvPicPr>
          <p:cNvPr id="7" name="Picture 6" descr="A picture containing indoor, text&#10;&#10;Description automatically generated">
            <a:extLst>
              <a:ext uri="{FF2B5EF4-FFF2-40B4-BE49-F238E27FC236}">
                <a16:creationId xmlns:a16="http://schemas.microsoft.com/office/drawing/2014/main" id="{21D93839-5926-487E-B406-91E08B41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13" y="2727325"/>
            <a:ext cx="28575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F1661-1CDC-4120-9638-3F25362BBA70}"/>
              </a:ext>
            </a:extLst>
          </p:cNvPr>
          <p:cNvSpPr txBox="1"/>
          <p:nvPr/>
        </p:nvSpPr>
        <p:spPr>
          <a:xfrm>
            <a:off x="2613890" y="1042967"/>
            <a:ext cx="684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Choose an authentication provider </a:t>
            </a:r>
          </a:p>
        </p:txBody>
      </p:sp>
    </p:spTree>
    <p:extLst>
      <p:ext uri="{BB962C8B-B14F-4D97-AF65-F5344CB8AC3E}">
        <p14:creationId xmlns:p14="http://schemas.microsoft.com/office/powerpoint/2010/main" val="56235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ED296C-1705-4433-B635-F9FAA2B0BBAB}"/>
              </a:ext>
            </a:extLst>
          </p:cNvPr>
          <p:cNvSpPr txBox="1"/>
          <p:nvPr/>
        </p:nvSpPr>
        <p:spPr>
          <a:xfrm>
            <a:off x="439113" y="1320938"/>
            <a:ext cx="11479650" cy="470898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rgbClr val="73A22E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73A22E"/>
                </a:solidFill>
              </a:rPr>
              <a:t>IPublicClientApplication</a:t>
            </a:r>
            <a:r>
              <a:rPr lang="en-US" sz="2400" dirty="0">
                <a:solidFill>
                  <a:srgbClr val="73A22E"/>
                </a:solidFill>
              </a:rPr>
              <a:t>   </a:t>
            </a:r>
            <a:r>
              <a:rPr lang="en-US" sz="2400" dirty="0">
                <a:solidFill>
                  <a:schemeClr val="bg1"/>
                </a:solidFill>
              </a:rPr>
              <a:t>clientApplication   =   </a:t>
            </a:r>
            <a:r>
              <a:rPr lang="en-US" sz="2400" b="1" dirty="0">
                <a:solidFill>
                  <a:srgbClr val="00AC4E"/>
                </a:solidFill>
              </a:rPr>
              <a:t>InteractiveAuthenticationProvider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		.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CreateClientApplication</a:t>
            </a:r>
            <a:r>
              <a:rPr lang="en-US" sz="2400" dirty="0">
                <a:solidFill>
                  <a:schemeClr val="bg1"/>
                </a:solidFill>
              </a:rPr>
              <a:t>(clientId);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InteractiveAuthenticationProvider</a:t>
            </a:r>
            <a:r>
              <a:rPr lang="en-US" sz="2400" dirty="0">
                <a:solidFill>
                  <a:srgbClr val="00B050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authProvider    =    </a:t>
            </a:r>
            <a:r>
              <a:rPr lang="en-US" sz="2400" dirty="0">
                <a:solidFill>
                  <a:srgbClr val="00B0F0"/>
                </a:solidFill>
              </a:rPr>
              <a:t>new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		</a:t>
            </a:r>
            <a:r>
              <a:rPr lang="en-US" sz="2400" b="1" dirty="0">
                <a:solidFill>
                  <a:srgbClr val="00B050"/>
                </a:solidFill>
              </a:rPr>
              <a:t>InteractiveAuthenticationProvider</a:t>
            </a:r>
            <a:r>
              <a:rPr lang="en-US" sz="2400" dirty="0">
                <a:solidFill>
                  <a:schemeClr val="bg1"/>
                </a:solidFill>
              </a:rPr>
              <a:t>(clientApplication,   scopes);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var</a:t>
            </a:r>
            <a:r>
              <a:rPr lang="en-US" sz="2400" dirty="0">
                <a:solidFill>
                  <a:schemeClr val="bg1"/>
                </a:solidFill>
              </a:rPr>
              <a:t> graphClient   =   </a:t>
            </a:r>
            <a:r>
              <a:rPr lang="en-US" sz="2400" dirty="0">
                <a:solidFill>
                  <a:srgbClr val="00B0F0"/>
                </a:solidFill>
              </a:rPr>
              <a:t>new</a:t>
            </a:r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b="1" dirty="0">
                <a:solidFill>
                  <a:srgbClr val="00B050"/>
                </a:solidFill>
              </a:rPr>
              <a:t>GraphServiceClient</a:t>
            </a:r>
            <a:r>
              <a:rPr lang="en-US" sz="2400" dirty="0">
                <a:solidFill>
                  <a:schemeClr val="bg1"/>
                </a:solidFill>
              </a:rPr>
              <a:t>(authProvider);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33D75-840E-4185-A7FA-1ED37EA0071A}"/>
              </a:ext>
            </a:extLst>
          </p:cNvPr>
          <p:cNvSpPr txBox="1"/>
          <p:nvPr/>
        </p:nvSpPr>
        <p:spPr>
          <a:xfrm>
            <a:off x="9315637" y="1084108"/>
            <a:ext cx="243725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Interactive flow</a:t>
            </a:r>
          </a:p>
        </p:txBody>
      </p:sp>
    </p:spTree>
    <p:extLst>
      <p:ext uri="{BB962C8B-B14F-4D97-AF65-F5344CB8AC3E}">
        <p14:creationId xmlns:p14="http://schemas.microsoft.com/office/powerpoint/2010/main" val="331530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CF1661-1CDC-4120-9638-3F25362BBA70}"/>
              </a:ext>
            </a:extLst>
          </p:cNvPr>
          <p:cNvSpPr txBox="1"/>
          <p:nvPr/>
        </p:nvSpPr>
        <p:spPr>
          <a:xfrm>
            <a:off x="559803" y="1095975"/>
            <a:ext cx="3391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Graph Resources</a:t>
            </a:r>
          </a:p>
        </p:txBody>
      </p:sp>
      <p:pic>
        <p:nvPicPr>
          <p:cNvPr id="2052" name="Picture 4" descr="Image result for onedrive  png">
            <a:extLst>
              <a:ext uri="{FF2B5EF4-FFF2-40B4-BE49-F238E27FC236}">
                <a16:creationId xmlns:a16="http://schemas.microsoft.com/office/drawing/2014/main" id="{37193BC3-1A90-4638-B097-F10A7E53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90" y="2904917"/>
            <a:ext cx="1987469" cy="17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E977A3-B03B-4448-A7B0-0868B8A168D2}"/>
              </a:ext>
            </a:extLst>
          </p:cNvPr>
          <p:cNvGrpSpPr/>
          <p:nvPr/>
        </p:nvGrpSpPr>
        <p:grpSpPr>
          <a:xfrm>
            <a:off x="3733653" y="2354436"/>
            <a:ext cx="1800432" cy="2149128"/>
            <a:chOff x="1399969" y="2403822"/>
            <a:chExt cx="1800432" cy="2149128"/>
          </a:xfrm>
        </p:grpSpPr>
        <p:pic>
          <p:nvPicPr>
            <p:cNvPr id="2050" name="Picture 2" descr="Image result for profile png">
              <a:extLst>
                <a:ext uri="{FF2B5EF4-FFF2-40B4-BE49-F238E27FC236}">
                  <a16:creationId xmlns:a16="http://schemas.microsoft.com/office/drawing/2014/main" id="{935204DE-6441-4236-8072-7135C642D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969" y="2403822"/>
              <a:ext cx="1800432" cy="1800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5831CC-5183-47D6-A6D7-1E4DB2DCDEF7}"/>
                </a:ext>
              </a:extLst>
            </p:cNvPr>
            <p:cNvSpPr txBox="1"/>
            <p:nvPr/>
          </p:nvSpPr>
          <p:spPr>
            <a:xfrm>
              <a:off x="1535518" y="3906619"/>
              <a:ext cx="14398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</a:rPr>
                <a:t>Profile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7045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116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Frame</vt:lpstr>
      <vt:lpstr>Microsoft Graph Lab</vt:lpstr>
      <vt:lpstr>PowerPoint Presentation</vt:lpstr>
      <vt:lpstr>Objectives</vt:lpstr>
      <vt:lpstr>Objectives</vt:lpstr>
      <vt:lpstr>.NET Stack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Design</dc:title>
  <dc:creator>Titus Gicheru (Insight Management Consultants)</dc:creator>
  <cp:lastModifiedBy>Titus Gicheru (Insight Management Consultants)</cp:lastModifiedBy>
  <cp:revision>48</cp:revision>
  <dcterms:created xsi:type="dcterms:W3CDTF">2019-05-16T05:07:48Z</dcterms:created>
  <dcterms:modified xsi:type="dcterms:W3CDTF">2019-06-19T08:51:19Z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v-tigich@microsoft.com</vt:lpwstr>
  </property>
  <property fmtid="{D5CDD505-2E9C-101B-9397-08002B2CF9AE}" pid="5" name="MSIP_Label_f42aa342-8706-4288-bd11-ebb85995028c_SetDate">
    <vt:lpwstr>2019-05-16T08:22:11.9519527Z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ee3c6bfb-e081-44c1-b3b4-fefdfa0e79eb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